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463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83" r:id="rId14"/>
    <p:sldId id="484" r:id="rId15"/>
    <p:sldId id="4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1/23/2022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23.1.2022.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a86ab655-f32d-4212-b80e-101fe0b156b5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s://www.e-sfera.hr/dodatni-digitalni-sadrzaji/a86ab655-f32d-4212-b80e-101fe0b156b5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e-sfera.hr/dodatni-digitalni-sadrzaji/a86ab655-f32d-4212-b80e-101fe0b156b5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4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1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Marmite</a:t>
            </a:r>
            <a:r>
              <a:rPr lang="hr-HR" sz="2800" dirty="0"/>
              <a:t> </a:t>
            </a:r>
            <a:r>
              <a:rPr lang="hr-HR" sz="2800" dirty="0" err="1"/>
              <a:t>effect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izraziti svoje mišljenje o umjetničkom djelu koristeći ciljani vokabular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6EB1C9-1D15-4BBB-818F-FE016AB7F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161" y="3131436"/>
            <a:ext cx="2375263" cy="31053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1743EC-5A2D-4D1F-A707-1CC8B6E294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7687" y="3131436"/>
            <a:ext cx="2375264" cy="31053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1373-2298-4CA7-869A-D390092C26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9612" y="1577439"/>
            <a:ext cx="2618912" cy="2373123"/>
          </a:xfrm>
        </p:spPr>
        <p:txBody>
          <a:bodyPr>
            <a:normAutofit fontScale="925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3: Use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 to </a:t>
            </a:r>
            <a:r>
              <a:rPr lang="hr-HR" dirty="0" err="1"/>
              <a:t>form</a:t>
            </a:r>
            <a:r>
              <a:rPr lang="hr-HR" dirty="0"/>
              <a:t> </a:t>
            </a:r>
            <a:r>
              <a:rPr lang="hr-HR" dirty="0" err="1"/>
              <a:t>new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Dopuni rečenice pomoću riječi u zagradi.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D74C93-BEFF-4579-A546-D06CBA2F4E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747" y="668272"/>
            <a:ext cx="8052015" cy="208016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36EA8C-D75C-4878-ACE2-6F2CE2B81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10" y="2802302"/>
            <a:ext cx="8063852" cy="331667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8CC77D3-EEDE-4A4E-B0E0-FF6D5237866E}"/>
              </a:ext>
            </a:extLst>
          </p:cNvPr>
          <p:cNvSpPr txBox="1"/>
          <p:nvPr/>
        </p:nvSpPr>
        <p:spPr>
          <a:xfrm>
            <a:off x="4216894" y="1641765"/>
            <a:ext cx="131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imagination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83A720-3D22-4A52-A0E1-AD5E1CC93647}"/>
              </a:ext>
            </a:extLst>
          </p:cNvPr>
          <p:cNvSpPr txBox="1"/>
          <p:nvPr/>
        </p:nvSpPr>
        <p:spPr>
          <a:xfrm>
            <a:off x="3909888" y="1880301"/>
            <a:ext cx="131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shock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8373B4-D92D-460B-B2FA-4E4E9C3CF277}"/>
              </a:ext>
            </a:extLst>
          </p:cNvPr>
          <p:cNvSpPr txBox="1"/>
          <p:nvPr/>
        </p:nvSpPr>
        <p:spPr>
          <a:xfrm>
            <a:off x="3330606" y="3279417"/>
            <a:ext cx="131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futuristic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9D20C0-BA1D-4783-AE2A-A5DFA7803D2C}"/>
              </a:ext>
            </a:extLst>
          </p:cNvPr>
          <p:cNvSpPr txBox="1"/>
          <p:nvPr/>
        </p:nvSpPr>
        <p:spPr>
          <a:xfrm>
            <a:off x="3665740" y="2975159"/>
            <a:ext cx="131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inspiration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AE902F-0071-408A-BCCF-A350B0B9CBCD}"/>
              </a:ext>
            </a:extLst>
          </p:cNvPr>
          <p:cNvSpPr txBox="1"/>
          <p:nvPr/>
        </p:nvSpPr>
        <p:spPr>
          <a:xfrm>
            <a:off x="2507943" y="2726861"/>
            <a:ext cx="131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amazing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CB89E0-3818-45AA-910C-2BFC451070D4}"/>
              </a:ext>
            </a:extLst>
          </p:cNvPr>
          <p:cNvSpPr txBox="1"/>
          <p:nvPr/>
        </p:nvSpPr>
        <p:spPr>
          <a:xfrm>
            <a:off x="1627945" y="4437689"/>
            <a:ext cx="131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spread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A3C8AA-4403-4EB6-A8A5-8F34CF11D7E7}"/>
              </a:ext>
            </a:extLst>
          </p:cNvPr>
          <p:cNvSpPr txBox="1"/>
          <p:nvPr/>
        </p:nvSpPr>
        <p:spPr>
          <a:xfrm>
            <a:off x="2016711" y="4091307"/>
            <a:ext cx="131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disgusting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2B4A56-0560-482B-981F-F0B749445A9C}"/>
              </a:ext>
            </a:extLst>
          </p:cNvPr>
          <p:cNvSpPr txBox="1"/>
          <p:nvPr/>
        </p:nvSpPr>
        <p:spPr>
          <a:xfrm>
            <a:off x="2064031" y="5262628"/>
            <a:ext cx="131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creative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2AE8B4-0EE3-4067-BC62-031D0C3BAA57}"/>
              </a:ext>
            </a:extLst>
          </p:cNvPr>
          <p:cNvSpPr txBox="1"/>
          <p:nvPr/>
        </p:nvSpPr>
        <p:spPr>
          <a:xfrm>
            <a:off x="970997" y="4968737"/>
            <a:ext cx="131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confusion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66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3EF1C-E5E9-417E-8866-F6C1A39EB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44151" y="1224863"/>
            <a:ext cx="3728623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Choose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Zaokruži točan odgovor.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DDBA17-9286-402B-8A8A-90142F723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436" y="286867"/>
            <a:ext cx="6566379" cy="613388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6C60FFE-6EB3-40FF-9A8B-F5467FE31516}"/>
              </a:ext>
            </a:extLst>
          </p:cNvPr>
          <p:cNvSpPr/>
          <p:nvPr/>
        </p:nvSpPr>
        <p:spPr>
          <a:xfrm>
            <a:off x="1454613" y="4685396"/>
            <a:ext cx="323850" cy="238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7572253-20BF-4E83-B0E5-7ACF45F30EA1}"/>
              </a:ext>
            </a:extLst>
          </p:cNvPr>
          <p:cNvSpPr/>
          <p:nvPr/>
        </p:nvSpPr>
        <p:spPr>
          <a:xfrm>
            <a:off x="2975412" y="3143481"/>
            <a:ext cx="323850" cy="238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27D1DBC-AB83-484C-ACA4-4EC039939724}"/>
              </a:ext>
            </a:extLst>
          </p:cNvPr>
          <p:cNvSpPr/>
          <p:nvPr/>
        </p:nvSpPr>
        <p:spPr>
          <a:xfrm>
            <a:off x="4849105" y="3648243"/>
            <a:ext cx="323850" cy="238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1F74D69-62EB-4BEA-8B94-ED29265A2D29}"/>
              </a:ext>
            </a:extLst>
          </p:cNvPr>
          <p:cNvSpPr/>
          <p:nvPr/>
        </p:nvSpPr>
        <p:spPr>
          <a:xfrm>
            <a:off x="1442215" y="2367069"/>
            <a:ext cx="323850" cy="238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B49C4B4-BE3B-4CA4-9ADC-7478433DCD84}"/>
              </a:ext>
            </a:extLst>
          </p:cNvPr>
          <p:cNvSpPr/>
          <p:nvPr/>
        </p:nvSpPr>
        <p:spPr>
          <a:xfrm>
            <a:off x="3042323" y="1872811"/>
            <a:ext cx="323850" cy="238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2B130F0-04C8-44C1-8367-390F5A73B3D4}"/>
              </a:ext>
            </a:extLst>
          </p:cNvPr>
          <p:cNvSpPr/>
          <p:nvPr/>
        </p:nvSpPr>
        <p:spPr>
          <a:xfrm>
            <a:off x="1454613" y="5647701"/>
            <a:ext cx="323850" cy="238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42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BEE34-235D-4C5D-AF0C-21DC670207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8103" y="558799"/>
            <a:ext cx="9500134" cy="2317565"/>
          </a:xfrm>
        </p:spPr>
        <p:txBody>
          <a:bodyPr>
            <a:normAutofit fontScale="850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Što ili tko je za tebe…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… izuzetan?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… odvratan?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… inspirativan?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… kontroverzan?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… zbunjujući?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5F1FD2-EE75-4AD3-A124-A5C6801AE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971" y="3200560"/>
            <a:ext cx="8874960" cy="29832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13558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E5150-39BB-4EF2-9C5A-ACDA9B8530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984190"/>
            <a:ext cx="10659254" cy="1707687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6: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description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sculpture</a:t>
            </a:r>
            <a:r>
              <a:rPr lang="hr-HR" dirty="0"/>
              <a:t> </a:t>
            </a:r>
            <a:r>
              <a:rPr lang="hr-HR" dirty="0" err="1"/>
              <a:t>called</a:t>
            </a:r>
            <a:r>
              <a:rPr lang="hr-HR" dirty="0"/>
              <a:t> </a:t>
            </a:r>
            <a:r>
              <a:rPr lang="hr-HR" i="1" dirty="0" err="1"/>
              <a:t>Verity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mistakes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Pročitaj opis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Verity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 ispravi greške pomoću teksta u udžbeniku.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63BF48-1C05-436D-B5C7-DE6922627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2661962"/>
            <a:ext cx="10732493" cy="366291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EFD7E4-5EB5-4ED2-AB16-43261929085B}"/>
              </a:ext>
            </a:extLst>
          </p:cNvPr>
          <p:cNvSpPr txBox="1"/>
          <p:nvPr/>
        </p:nvSpPr>
        <p:spPr>
          <a:xfrm>
            <a:off x="3213717" y="3604334"/>
            <a:ext cx="754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steel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EDB743-C8AF-4F75-A255-2390FDDEBCFB}"/>
              </a:ext>
            </a:extLst>
          </p:cNvPr>
          <p:cNvSpPr txBox="1"/>
          <p:nvPr/>
        </p:nvSpPr>
        <p:spPr>
          <a:xfrm>
            <a:off x="8975325" y="4408843"/>
            <a:ext cx="754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sword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B72F5E-5C73-44DB-8E58-92031FF81BAF}"/>
              </a:ext>
            </a:extLst>
          </p:cNvPr>
          <p:cNvSpPr txBox="1"/>
          <p:nvPr/>
        </p:nvSpPr>
        <p:spPr>
          <a:xfrm>
            <a:off x="2710649" y="4410608"/>
            <a:ext cx="754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truth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3240FE-0932-4AEA-988D-3802A58FB474}"/>
              </a:ext>
            </a:extLst>
          </p:cNvPr>
          <p:cNvSpPr txBox="1"/>
          <p:nvPr/>
        </p:nvSpPr>
        <p:spPr>
          <a:xfrm>
            <a:off x="2234216" y="3973666"/>
            <a:ext cx="754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25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AC99CB-C084-47C8-9601-D72C51166C54}"/>
              </a:ext>
            </a:extLst>
          </p:cNvPr>
          <p:cNvSpPr txBox="1"/>
          <p:nvPr/>
        </p:nvSpPr>
        <p:spPr>
          <a:xfrm>
            <a:off x="8975324" y="3994095"/>
            <a:ext cx="107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harbour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A02D6E-CD23-41D5-ACB6-970CD26E7F24}"/>
              </a:ext>
            </a:extLst>
          </p:cNvPr>
          <p:cNvSpPr txBox="1"/>
          <p:nvPr/>
        </p:nvSpPr>
        <p:spPr>
          <a:xfrm>
            <a:off x="8725271" y="3572068"/>
            <a:ext cx="1004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British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CC0500-9519-49AB-84E4-D1974E8C4EBB}"/>
              </a:ext>
            </a:extLst>
          </p:cNvPr>
          <p:cNvSpPr txBox="1"/>
          <p:nvPr/>
        </p:nvSpPr>
        <p:spPr>
          <a:xfrm>
            <a:off x="3465250" y="5541364"/>
            <a:ext cx="754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20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808252-E640-4BAA-9736-35802AD7BD73}"/>
              </a:ext>
            </a:extLst>
          </p:cNvPr>
          <p:cNvSpPr txBox="1"/>
          <p:nvPr/>
        </p:nvSpPr>
        <p:spPr>
          <a:xfrm>
            <a:off x="4610470" y="5172032"/>
            <a:ext cx="103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anatomy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FD2521-5017-44C1-A3F3-AD6A1CC38FC7}"/>
              </a:ext>
            </a:extLst>
          </p:cNvPr>
          <p:cNvSpPr txBox="1"/>
          <p:nvPr/>
        </p:nvSpPr>
        <p:spPr>
          <a:xfrm>
            <a:off x="8598023" y="4776124"/>
            <a:ext cx="754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law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57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93BAB3-15EE-42FA-BCA0-69ABF8EAC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1642" y="1071023"/>
            <a:ext cx="3409026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7: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Dopuni rečenice ponuđenim riječima.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4C01C6-6D12-4050-8771-E60FFE167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14" y="817011"/>
            <a:ext cx="7737628" cy="540773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42C63C-679F-46CB-B299-0A0236081090}"/>
              </a:ext>
            </a:extLst>
          </p:cNvPr>
          <p:cNvSpPr txBox="1"/>
          <p:nvPr/>
        </p:nvSpPr>
        <p:spPr>
          <a:xfrm>
            <a:off x="2104008" y="2281561"/>
            <a:ext cx="125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disgrace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F282F3-B230-41FC-AFC0-D5DCA4B5ED6B}"/>
              </a:ext>
            </a:extLst>
          </p:cNvPr>
          <p:cNvSpPr txBox="1"/>
          <p:nvPr/>
        </p:nvSpPr>
        <p:spPr>
          <a:xfrm>
            <a:off x="1173332" y="3429000"/>
            <a:ext cx="156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in</a:t>
            </a:r>
            <a:r>
              <a:rPr lang="hr-HR" i="1" dirty="0">
                <a:solidFill>
                  <a:srgbClr val="FF0000"/>
                </a:solidFill>
              </a:rPr>
              <a:t>-</a:t>
            </a:r>
            <a:r>
              <a:rPr lang="hr-HR" i="1" dirty="0" err="1">
                <a:solidFill>
                  <a:srgbClr val="FF0000"/>
                </a:solidFill>
              </a:rPr>
              <a:t>your</a:t>
            </a:r>
            <a:r>
              <a:rPr lang="hr-HR" i="1" dirty="0">
                <a:solidFill>
                  <a:srgbClr val="FF0000"/>
                </a:solidFill>
              </a:rPr>
              <a:t>-face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E2395-0C85-4C6A-86AB-9F2FE31372AA}"/>
              </a:ext>
            </a:extLst>
          </p:cNvPr>
          <p:cNvSpPr txBox="1"/>
          <p:nvPr/>
        </p:nvSpPr>
        <p:spPr>
          <a:xfrm>
            <a:off x="3422711" y="5422361"/>
            <a:ext cx="1362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monstruous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B9FAF2-71D1-4D9F-A2C6-A4865F53D7F8}"/>
              </a:ext>
            </a:extLst>
          </p:cNvPr>
          <p:cNvSpPr txBox="1"/>
          <p:nvPr/>
        </p:nvSpPr>
        <p:spPr>
          <a:xfrm>
            <a:off x="2344074" y="5181760"/>
            <a:ext cx="125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indifferent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F1BB76-AAD3-4EE2-8059-9CAA9CFAE97B}"/>
              </a:ext>
            </a:extLst>
          </p:cNvPr>
          <p:cNvSpPr txBox="1"/>
          <p:nvPr/>
        </p:nvSpPr>
        <p:spPr>
          <a:xfrm>
            <a:off x="3710865" y="2530409"/>
            <a:ext cx="125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bug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0C5585-79B1-4042-BCBF-010FFDAF242F}"/>
              </a:ext>
            </a:extLst>
          </p:cNvPr>
          <p:cNvSpPr txBox="1"/>
          <p:nvPr/>
        </p:nvSpPr>
        <p:spPr>
          <a:xfrm>
            <a:off x="3014339" y="4877443"/>
            <a:ext cx="125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spread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F70954-383F-42D1-989D-CB8D71927160}"/>
              </a:ext>
            </a:extLst>
          </p:cNvPr>
          <p:cNvSpPr txBox="1"/>
          <p:nvPr/>
        </p:nvSpPr>
        <p:spPr>
          <a:xfrm>
            <a:off x="3660559" y="4297085"/>
            <a:ext cx="125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two-faced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2748D1-AC67-402A-8514-A6D29E529C02}"/>
              </a:ext>
            </a:extLst>
          </p:cNvPr>
          <p:cNvSpPr txBox="1"/>
          <p:nvPr/>
        </p:nvSpPr>
        <p:spPr>
          <a:xfrm>
            <a:off x="5939160" y="3685712"/>
            <a:ext cx="2343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push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envelope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96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>
                <a:solidFill>
                  <a:prstClr val="black"/>
                </a:solidFill>
                <a:hlinkClick r:id="rId4"/>
              </a:rPr>
              <a:t>https://www.e-sfera.hr/dodatni-digitalni-sadrzaji/a86ab655-f32d-4212-b80e-101fe0b156b5/</a:t>
            </a:r>
            <a:endParaRPr lang="hr-HR" sz="200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D36A9-1832-47CD-A4FA-37D40623A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2471" y="307545"/>
            <a:ext cx="5533748" cy="3573871"/>
          </a:xfrm>
        </p:spPr>
        <p:txBody>
          <a:bodyPr>
            <a:normAutofit fontScale="77500" lnSpcReduction="200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66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Look</a:t>
            </a:r>
            <a:r>
              <a:rPr lang="hr-HR" dirty="0"/>
              <a:t> at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sculpture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read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below</a:t>
            </a:r>
            <a:r>
              <a:rPr lang="hr-HR" dirty="0"/>
              <a:t>. How </a:t>
            </a:r>
            <a:r>
              <a:rPr lang="hr-HR" dirty="0" err="1"/>
              <a:t>does</a:t>
            </a:r>
            <a:r>
              <a:rPr lang="hr-HR" dirty="0"/>
              <a:t> </a:t>
            </a:r>
            <a:r>
              <a:rPr lang="hr-HR" dirty="0" err="1"/>
              <a:t>it</a:t>
            </a:r>
            <a:r>
              <a:rPr lang="hr-HR" dirty="0"/>
              <a:t> make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feel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Promotri skulpturu i pročitaj tekst ispod slike. Kakve osjećaje budi u tebi?</a:t>
            </a:r>
          </a:p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have</a:t>
            </a:r>
            <a:r>
              <a:rPr lang="hr-HR" dirty="0"/>
              <a:t> a </a:t>
            </a:r>
            <a:r>
              <a:rPr lang="hr-HR" dirty="0" err="1"/>
              <a:t>positive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have</a:t>
            </a:r>
            <a:r>
              <a:rPr lang="hr-HR" dirty="0"/>
              <a:t> a negative </a:t>
            </a:r>
            <a:r>
              <a:rPr lang="hr-HR" dirty="0" err="1"/>
              <a:t>meaning</a:t>
            </a:r>
            <a:r>
              <a:rPr lang="hr-HR" dirty="0"/>
              <a:t>?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both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Koje riječi imaju pozitivno, a koje negativno značenje? Koje mogu imati oboje?</a:t>
            </a:r>
          </a:p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2 </a:t>
            </a:r>
            <a:r>
              <a:rPr lang="hr-HR" dirty="0" err="1"/>
              <a:t>would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use to </a:t>
            </a:r>
            <a:r>
              <a:rPr lang="hr-HR" dirty="0" err="1"/>
              <a:t>describe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statue?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Koje bi riječi iz 2. zadatka upotrijebio/la kako bi opisao/la skulpturu na slici?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F54B00-3D17-4C11-A77B-2B3365161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246703" cy="68593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4ABE1B-7251-4E3F-966D-372CDF644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68" y="3429000"/>
            <a:ext cx="5400132" cy="304343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04380B0-0EB2-4FEF-8C4E-EE2B58F8EF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228622"/>
              </p:ext>
            </p:extLst>
          </p:nvPr>
        </p:nvGraphicFramePr>
        <p:xfrm>
          <a:off x="7226424" y="3994951"/>
          <a:ext cx="3844029" cy="2139519"/>
        </p:xfrm>
        <a:graphic>
          <a:graphicData uri="http://schemas.openxmlformats.org/drawingml/2006/table">
            <a:tbl>
              <a:tblPr firstRow="1" firstCol="1" bandRow="1"/>
              <a:tblGrid>
                <a:gridCol w="1280749">
                  <a:extLst>
                    <a:ext uri="{9D8B030D-6E8A-4147-A177-3AD203B41FA5}">
                      <a16:colId xmlns:a16="http://schemas.microsoft.com/office/drawing/2014/main" val="3354161239"/>
                    </a:ext>
                  </a:extLst>
                </a:gridCol>
                <a:gridCol w="1281640">
                  <a:extLst>
                    <a:ext uri="{9D8B030D-6E8A-4147-A177-3AD203B41FA5}">
                      <a16:colId xmlns:a16="http://schemas.microsoft.com/office/drawing/2014/main" val="3475258296"/>
                    </a:ext>
                  </a:extLst>
                </a:gridCol>
                <a:gridCol w="1281640">
                  <a:extLst>
                    <a:ext uri="{9D8B030D-6E8A-4147-A177-3AD203B41FA5}">
                      <a16:colId xmlns:a16="http://schemas.microsoft.com/office/drawing/2014/main" val="809567945"/>
                    </a:ext>
                  </a:extLst>
                </a:gridCol>
              </a:tblGrid>
              <a:tr h="2294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Positive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Negative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Both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109358"/>
                  </a:ext>
                </a:extLst>
              </a:tr>
              <a:tr h="1910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majestic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imaginative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cool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interesting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bold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futuristic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amazing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inspiring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disgusting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hideous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scary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confusing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controversial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ugly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weird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simple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minimal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shocking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extravagant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dramatic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subtle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589877"/>
                  </a:ext>
                </a:extLst>
              </a:tr>
            </a:tbl>
          </a:graphicData>
        </a:graphic>
      </p:graphicFrame>
      <p:sp>
        <p:nvSpPr>
          <p:cNvPr id="9" name="Arrow: Right 8">
            <a:extLst>
              <a:ext uri="{FF2B5EF4-FFF2-40B4-BE49-F238E27FC236}">
                <a16:creationId xmlns:a16="http://schemas.microsoft.com/office/drawing/2014/main" id="{A281E754-B4E1-4551-B781-F352D4C680AF}"/>
              </a:ext>
            </a:extLst>
          </p:cNvPr>
          <p:cNvSpPr/>
          <p:nvPr/>
        </p:nvSpPr>
        <p:spPr>
          <a:xfrm>
            <a:off x="5663953" y="5193437"/>
            <a:ext cx="1393795" cy="3906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39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C7104-D5BE-49B0-9EF7-6714773C8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6197" y="272033"/>
            <a:ext cx="5248655" cy="2133816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tables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adjectives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2.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Dopuni tablice pridjevima iz drugog zadatka.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D86E0D-F460-406F-BDC2-CE54DDC79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A03147-B30F-45AB-B23F-22289D327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515" y="2405849"/>
            <a:ext cx="4292018" cy="388485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6BBE601D-A700-4807-BE8D-062CB47C536D}"/>
              </a:ext>
            </a:extLst>
          </p:cNvPr>
          <p:cNvSpPr/>
          <p:nvPr/>
        </p:nvSpPr>
        <p:spPr>
          <a:xfrm>
            <a:off x="1944210" y="5663953"/>
            <a:ext cx="3304446" cy="9765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CB6C7E-1568-4126-8751-E98D0E81CC61}"/>
              </a:ext>
            </a:extLst>
          </p:cNvPr>
          <p:cNvSpPr txBox="1"/>
          <p:nvPr/>
        </p:nvSpPr>
        <p:spPr>
          <a:xfrm>
            <a:off x="8270524" y="3515557"/>
            <a:ext cx="13439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futuristic</a:t>
            </a:r>
          </a:p>
          <a:p>
            <a:r>
              <a:rPr lang="en-US" i="1" dirty="0">
                <a:solidFill>
                  <a:srgbClr val="FF0000"/>
                </a:solidFill>
              </a:rPr>
              <a:t>dramatic</a:t>
            </a:r>
          </a:p>
          <a:p>
            <a:r>
              <a:rPr lang="en-US" i="1" dirty="0">
                <a:solidFill>
                  <a:srgbClr val="FF0000"/>
                </a:solidFill>
              </a:rPr>
              <a:t>shocking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66F68E-4575-4EA7-831B-05791C071E39}"/>
              </a:ext>
            </a:extLst>
          </p:cNvPr>
          <p:cNvSpPr txBox="1"/>
          <p:nvPr/>
        </p:nvSpPr>
        <p:spPr>
          <a:xfrm>
            <a:off x="8226136" y="5202288"/>
            <a:ext cx="13439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imaginative</a:t>
            </a:r>
          </a:p>
          <a:p>
            <a:r>
              <a:rPr lang="en-US" i="1" dirty="0">
                <a:solidFill>
                  <a:srgbClr val="FF0000"/>
                </a:solidFill>
              </a:rPr>
              <a:t>inspiring</a:t>
            </a:r>
          </a:p>
          <a:p>
            <a:r>
              <a:rPr lang="en-US" i="1" dirty="0">
                <a:solidFill>
                  <a:srgbClr val="FF0000"/>
                </a:solidFill>
              </a:rPr>
              <a:t>amazing</a:t>
            </a:r>
          </a:p>
        </p:txBody>
      </p:sp>
    </p:spTree>
    <p:extLst>
      <p:ext uri="{BB962C8B-B14F-4D97-AF65-F5344CB8AC3E}">
        <p14:creationId xmlns:p14="http://schemas.microsoft.com/office/powerpoint/2010/main" val="142582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729A0C-6775-4CB9-AD15-EA0A043C3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1708" y="298666"/>
            <a:ext cx="5779364" cy="2426779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Listen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radio show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Poslušaj radio emisiju na e-sferi i poveži rečenice.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https://www.e-sfera.hr/dodatni-digitalni-sadrzaji/a86ab655-f32d-4212-b80e-101fe0b156b5/</a:t>
            </a: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2DFF0C-7BE3-4E3E-BF16-BEC3CA2350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237825" cy="68476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A64DE6-AACA-47D2-9DF0-1B68C77C2E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8064" y="3311763"/>
            <a:ext cx="6809988" cy="242677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3C3F16-C171-424E-8083-6B7A04388B97}"/>
              </a:ext>
            </a:extLst>
          </p:cNvPr>
          <p:cNvSpPr txBox="1"/>
          <p:nvPr/>
        </p:nvSpPr>
        <p:spPr>
          <a:xfrm>
            <a:off x="6507332" y="4525152"/>
            <a:ext cx="3639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  <a:p>
            <a:r>
              <a:rPr lang="hr-HR" sz="2000" i="1" dirty="0">
                <a:solidFill>
                  <a:srgbClr val="FF0000"/>
                </a:solidFill>
              </a:rPr>
              <a:t>1</a:t>
            </a:r>
          </a:p>
          <a:p>
            <a:r>
              <a:rPr lang="hr-HR" sz="2000" i="1" dirty="0">
                <a:solidFill>
                  <a:srgbClr val="FF0000"/>
                </a:solidFill>
              </a:rPr>
              <a:t>3</a:t>
            </a:r>
            <a:endParaRPr lang="en-US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52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F88D0-A870-491A-828B-3920A4302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3482" y="368300"/>
            <a:ext cx="6019893" cy="2783273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Listen</a:t>
            </a:r>
            <a:r>
              <a:rPr lang="hr-HR" dirty="0"/>
              <a:t> </a:t>
            </a:r>
            <a:r>
              <a:rPr lang="hr-HR" dirty="0" err="1"/>
              <a:t>again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write</a:t>
            </a:r>
            <a:r>
              <a:rPr lang="hr-HR" dirty="0"/>
              <a:t> R for Ralph, J for Judith </a:t>
            </a:r>
            <a:r>
              <a:rPr lang="hr-HR" dirty="0" err="1"/>
              <a:t>and</a:t>
            </a:r>
            <a:r>
              <a:rPr lang="hr-HR" dirty="0"/>
              <a:t> B for Benjamin.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Poslušaj ponovno tekst na e-sferi i napiši R za Ralpha, J za Judith ili B za Benjamina.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https://www.e-sfera.hr/dodatni-digitalni-sadrzaji/a86ab655-f32d-4212-b80e-101fe0b156b5/</a:t>
            </a: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75FA63-5E9F-459F-95D1-6130F4C64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36918" cy="68464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9F10D6-D968-4DC9-9D3A-E74E1A5AF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8084" y="3151573"/>
            <a:ext cx="6469499" cy="333812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8677F12-CF62-4AB9-A8FA-B99341EBEB84}"/>
              </a:ext>
            </a:extLst>
          </p:cNvPr>
          <p:cNvSpPr txBox="1"/>
          <p:nvPr/>
        </p:nvSpPr>
        <p:spPr>
          <a:xfrm>
            <a:off x="9294920" y="3835153"/>
            <a:ext cx="7457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B</a:t>
            </a:r>
          </a:p>
          <a:p>
            <a:r>
              <a:rPr lang="en-US" i="1" dirty="0">
                <a:solidFill>
                  <a:srgbClr val="FF0000"/>
                </a:solidFill>
              </a:rPr>
              <a:t>J </a:t>
            </a:r>
            <a:endParaRPr lang="hr-HR" i="1" dirty="0">
              <a:solidFill>
                <a:srgbClr val="FF0000"/>
              </a:solidFill>
            </a:endParaRPr>
          </a:p>
          <a:p>
            <a:r>
              <a:rPr lang="en-US" i="1" dirty="0">
                <a:solidFill>
                  <a:srgbClr val="FF0000"/>
                </a:solidFill>
              </a:rPr>
              <a:t>R</a:t>
            </a:r>
          </a:p>
          <a:p>
            <a:r>
              <a:rPr lang="en-US" i="1" dirty="0">
                <a:solidFill>
                  <a:srgbClr val="FF0000"/>
                </a:solidFill>
              </a:rPr>
              <a:t>R </a:t>
            </a:r>
            <a:endParaRPr lang="hr-HR" i="1" dirty="0">
              <a:solidFill>
                <a:srgbClr val="FF0000"/>
              </a:solidFill>
            </a:endParaRPr>
          </a:p>
          <a:p>
            <a:r>
              <a:rPr lang="en-US" i="1" dirty="0">
                <a:solidFill>
                  <a:srgbClr val="FF0000"/>
                </a:solidFill>
              </a:rPr>
              <a:t>B</a:t>
            </a:r>
          </a:p>
          <a:p>
            <a:r>
              <a:rPr lang="en-US" i="1" dirty="0">
                <a:solidFill>
                  <a:srgbClr val="FF0000"/>
                </a:solidFill>
              </a:rPr>
              <a:t>R</a:t>
            </a:r>
          </a:p>
          <a:p>
            <a:r>
              <a:rPr lang="en-US" i="1" dirty="0">
                <a:solidFill>
                  <a:srgbClr val="FF0000"/>
                </a:solidFill>
              </a:rPr>
              <a:t>J </a:t>
            </a:r>
            <a:endParaRPr lang="hr-HR" i="1" dirty="0">
              <a:solidFill>
                <a:srgbClr val="FF0000"/>
              </a:solidFill>
            </a:endParaRPr>
          </a:p>
          <a:p>
            <a:r>
              <a:rPr lang="en-US" i="1" dirty="0">
                <a:solidFill>
                  <a:srgbClr val="FF0000"/>
                </a:solidFill>
              </a:rPr>
              <a:t>B</a:t>
            </a:r>
          </a:p>
          <a:p>
            <a:r>
              <a:rPr lang="en-US" i="1" dirty="0">
                <a:solidFill>
                  <a:srgbClr val="FF0000"/>
                </a:solidFill>
              </a:rPr>
              <a:t>J</a:t>
            </a:r>
          </a:p>
        </p:txBody>
      </p:sp>
    </p:spTree>
    <p:extLst>
      <p:ext uri="{BB962C8B-B14F-4D97-AF65-F5344CB8AC3E}">
        <p14:creationId xmlns:p14="http://schemas.microsoft.com/office/powerpoint/2010/main" val="28864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B3AEA-E22D-446D-A5F3-FF49A3AC9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7378" y="330200"/>
            <a:ext cx="5759297" cy="162242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8: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definitions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Poveži riječi i definicije.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D8DE1-D1DA-4B99-872B-ED296007E2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36918" cy="68464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D0C67C-670E-4CA2-B566-8C91BCFC3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4800" y="2541722"/>
            <a:ext cx="8851568" cy="308265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D1BD4D-5113-47CC-87F5-A9160717498C}"/>
              </a:ext>
            </a:extLst>
          </p:cNvPr>
          <p:cNvSpPr txBox="1"/>
          <p:nvPr/>
        </p:nvSpPr>
        <p:spPr>
          <a:xfrm>
            <a:off x="5737378" y="2920089"/>
            <a:ext cx="46811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7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  <a:p>
            <a:r>
              <a:rPr lang="hr-HR" sz="2400" i="1" dirty="0">
                <a:solidFill>
                  <a:srgbClr val="FF0000"/>
                </a:solidFill>
              </a:rPr>
              <a:t>3</a:t>
            </a:r>
            <a:endParaRPr lang="en-US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31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D73722-DBDA-4C7F-8774-54815F4324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0295" y="530225"/>
            <a:ext cx="5558255" cy="235501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9: </a:t>
            </a:r>
            <a:r>
              <a:rPr lang="hr-HR" dirty="0" err="1"/>
              <a:t>Give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opinion</a:t>
            </a:r>
            <a:r>
              <a:rPr lang="hr-HR" dirty="0"/>
              <a:t>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sculpture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picture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 bilježnicu napiši svoje mišljenje o skulpturi na 67. stranici. Upotrijebi pridjeve iz 2. zadatka.  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D01D5A-7D01-41E6-976E-4EF0FC36A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99"/>
            <a:ext cx="5236918" cy="68464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9B3D40-42DF-47FA-826E-791F93E5E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667" y="2884184"/>
            <a:ext cx="6181859" cy="344359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31472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27B5C-5599-46AB-A454-8F096DBCC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0738" y="1115410"/>
            <a:ext cx="3514817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workbooks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67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Sort</a:t>
            </a:r>
            <a:r>
              <a:rPr lang="hr-HR" dirty="0"/>
              <a:t> </a:t>
            </a:r>
            <a:r>
              <a:rPr lang="hr-HR" dirty="0" err="1"/>
              <a:t>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Razvrstaj riječi u tablicu.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47D540-44B0-4BAF-B4F1-56B40E5B4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535" y="894435"/>
            <a:ext cx="7345367" cy="401205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DCDBA5-1175-49DA-A356-7D03862ED9F5}"/>
              </a:ext>
            </a:extLst>
          </p:cNvPr>
          <p:cNvSpPr txBox="1"/>
          <p:nvPr/>
        </p:nvSpPr>
        <p:spPr>
          <a:xfrm>
            <a:off x="1029809" y="3431219"/>
            <a:ext cx="1784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drawing</a:t>
            </a:r>
          </a:p>
          <a:p>
            <a:r>
              <a:rPr lang="en-US" i="1" dirty="0">
                <a:solidFill>
                  <a:srgbClr val="FF0000"/>
                </a:solidFill>
              </a:rPr>
              <a:t>painting</a:t>
            </a:r>
          </a:p>
          <a:p>
            <a:r>
              <a:rPr lang="en-US" i="1" dirty="0">
                <a:solidFill>
                  <a:srgbClr val="FF0000"/>
                </a:solidFill>
              </a:rPr>
              <a:t>photography</a:t>
            </a:r>
          </a:p>
          <a:p>
            <a:r>
              <a:rPr lang="en-US" i="1" dirty="0">
                <a:solidFill>
                  <a:srgbClr val="FF0000"/>
                </a:solidFill>
              </a:rPr>
              <a:t>sculpting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FD6D40-80AB-4F3D-8DC8-2CC10D7E325D}"/>
              </a:ext>
            </a:extLst>
          </p:cNvPr>
          <p:cNvSpPr txBox="1"/>
          <p:nvPr/>
        </p:nvSpPr>
        <p:spPr>
          <a:xfrm>
            <a:off x="3546012" y="3361677"/>
            <a:ext cx="1784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fiction</a:t>
            </a:r>
          </a:p>
          <a:p>
            <a:r>
              <a:rPr lang="en-US" i="1" dirty="0">
                <a:solidFill>
                  <a:srgbClr val="FF0000"/>
                </a:solidFill>
              </a:rPr>
              <a:t>drama</a:t>
            </a:r>
          </a:p>
          <a:p>
            <a:r>
              <a:rPr lang="en-US" i="1" dirty="0">
                <a:solidFill>
                  <a:srgbClr val="FF0000"/>
                </a:solidFill>
              </a:rPr>
              <a:t>poetry</a:t>
            </a:r>
          </a:p>
          <a:p>
            <a:r>
              <a:rPr lang="en-US" i="1" dirty="0">
                <a:solidFill>
                  <a:srgbClr val="FF0000"/>
                </a:solidFill>
              </a:rPr>
              <a:t>prose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19EFB8-8DDD-4C35-A89A-22840CE14AD0}"/>
              </a:ext>
            </a:extLst>
          </p:cNvPr>
          <p:cNvSpPr txBox="1"/>
          <p:nvPr/>
        </p:nvSpPr>
        <p:spPr>
          <a:xfrm>
            <a:off x="5594698" y="3361677"/>
            <a:ext cx="1784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music</a:t>
            </a:r>
          </a:p>
          <a:p>
            <a:r>
              <a:rPr lang="en-US" i="1" dirty="0">
                <a:solidFill>
                  <a:srgbClr val="FF0000"/>
                </a:solidFill>
              </a:rPr>
              <a:t>theatre</a:t>
            </a:r>
          </a:p>
          <a:p>
            <a:r>
              <a:rPr lang="en-US" i="1" dirty="0">
                <a:solidFill>
                  <a:srgbClr val="FF0000"/>
                </a:solidFill>
              </a:rPr>
              <a:t>filmmaking</a:t>
            </a:r>
          </a:p>
          <a:p>
            <a:r>
              <a:rPr lang="en-US" i="1" dirty="0">
                <a:solidFill>
                  <a:srgbClr val="FF0000"/>
                </a:solidFill>
              </a:rPr>
              <a:t>dance</a:t>
            </a:r>
          </a:p>
        </p:txBody>
      </p:sp>
    </p:spTree>
    <p:extLst>
      <p:ext uri="{BB962C8B-B14F-4D97-AF65-F5344CB8AC3E}">
        <p14:creationId xmlns:p14="http://schemas.microsoft.com/office/powerpoint/2010/main" val="239557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5DAE4-7AFF-45A4-8BD9-47B6C4049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2447" y="1453872"/>
            <a:ext cx="3097567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table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Popuni tablicu.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4D07E4-3AB6-4421-AC1E-EFA39629C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61" y="1453872"/>
            <a:ext cx="7502596" cy="408579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99F49D-1565-47EA-B70B-21C556BD60CB}"/>
              </a:ext>
            </a:extLst>
          </p:cNvPr>
          <p:cNvSpPr txBox="1"/>
          <p:nvPr/>
        </p:nvSpPr>
        <p:spPr>
          <a:xfrm>
            <a:off x="1509204" y="2503503"/>
            <a:ext cx="1091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shock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D3D25E-A348-4E35-987E-FE2126F4D995}"/>
              </a:ext>
            </a:extLst>
          </p:cNvPr>
          <p:cNvSpPr txBox="1"/>
          <p:nvPr/>
        </p:nvSpPr>
        <p:spPr>
          <a:xfrm>
            <a:off x="1509204" y="3171347"/>
            <a:ext cx="1091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inspiration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37E7DA-0A87-4713-A1C8-ED760A26843B}"/>
              </a:ext>
            </a:extLst>
          </p:cNvPr>
          <p:cNvSpPr txBox="1"/>
          <p:nvPr/>
        </p:nvSpPr>
        <p:spPr>
          <a:xfrm>
            <a:off x="4014279" y="2832793"/>
            <a:ext cx="1091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imagine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803870-350D-43B3-8F73-F08470841BA3}"/>
              </a:ext>
            </a:extLst>
          </p:cNvPr>
          <p:cNvSpPr txBox="1"/>
          <p:nvPr/>
        </p:nvSpPr>
        <p:spPr>
          <a:xfrm>
            <a:off x="6366954" y="3510331"/>
            <a:ext cx="1091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amazing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AEDEA3-2C32-46FD-B866-9787FBF57004}"/>
              </a:ext>
            </a:extLst>
          </p:cNvPr>
          <p:cNvSpPr txBox="1"/>
          <p:nvPr/>
        </p:nvSpPr>
        <p:spPr>
          <a:xfrm>
            <a:off x="4014279" y="3837125"/>
            <a:ext cx="1091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confuse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5E9CF0-A640-466E-B4A2-6CFA153EB944}"/>
              </a:ext>
            </a:extLst>
          </p:cNvPr>
          <p:cNvSpPr txBox="1"/>
          <p:nvPr/>
        </p:nvSpPr>
        <p:spPr>
          <a:xfrm>
            <a:off x="1557661" y="4104845"/>
            <a:ext cx="1091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beauty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507FC3-5D50-444B-82E9-28F7C378B354}"/>
              </a:ext>
            </a:extLst>
          </p:cNvPr>
          <p:cNvSpPr txBox="1"/>
          <p:nvPr/>
        </p:nvSpPr>
        <p:spPr>
          <a:xfrm>
            <a:off x="4014278" y="4443399"/>
            <a:ext cx="1091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disgrace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3B6657-C9E3-4F5B-8EBC-C3C0F969F2E5}"/>
              </a:ext>
            </a:extLst>
          </p:cNvPr>
          <p:cNvSpPr txBox="1"/>
          <p:nvPr/>
        </p:nvSpPr>
        <p:spPr>
          <a:xfrm>
            <a:off x="1559325" y="4782356"/>
            <a:ext cx="1091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spread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73BD0A-0B04-4322-9361-2836D81A14E4}"/>
              </a:ext>
            </a:extLst>
          </p:cNvPr>
          <p:cNvSpPr txBox="1"/>
          <p:nvPr/>
        </p:nvSpPr>
        <p:spPr>
          <a:xfrm>
            <a:off x="6366953" y="5046843"/>
            <a:ext cx="1091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disgusting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0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560</Words>
  <Application>Microsoft Office PowerPoint</Application>
  <PresentationFormat>Widescreen</PresentationFormat>
  <Paragraphs>125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sustava Office</vt:lpstr>
      <vt:lpstr>Unit 4: Lesson 1  The Marmite effect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165</cp:revision>
  <dcterms:created xsi:type="dcterms:W3CDTF">2021-09-01T06:25:32Z</dcterms:created>
  <dcterms:modified xsi:type="dcterms:W3CDTF">2022-01-23T07:28:24Z</dcterms:modified>
</cp:coreProperties>
</file>